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4.wdp"/><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21690" y="4892040"/>
            <a:ext cx="4258945" cy="645160"/>
          </a:xfrm>
          <a:prstGeom prst="rect">
            <a:avLst/>
          </a:prstGeom>
          <a:noFill/>
        </p:spPr>
        <p:txBody>
          <a:bodyPr wrap="square" lIns="91440" tIns="45720" rIns="91440" bIns="45720" rtlCol="0" anchor="t">
            <a:spAutoFit/>
          </a:bodyPr>
          <a:lstStyle/>
          <a:p>
            <a:r>
              <a:rPr lang="en-US" dirty="0">
                <a:solidFill>
                  <a:schemeClr val="bg2"/>
                </a:solidFill>
                <a:latin typeface="仿宋" panose="02010609060101010101" charset="-122"/>
                <a:ea typeface="仿宋" panose="02010609060101010101" charset="-122"/>
                <a:cs typeface="SF Pro" pitchFamily="2" charset="0"/>
              </a:rPr>
              <a:t>LIANCHENG HUANHG</a:t>
            </a:r>
            <a:endParaRPr lang="en-US" dirty="0">
              <a:solidFill>
                <a:schemeClr val="bg2"/>
              </a:solidFill>
              <a:latin typeface="仿宋" panose="02010609060101010101" charset="-122"/>
              <a:ea typeface="仿宋" panose="02010609060101010101" charset="-122"/>
              <a:cs typeface="SF Pro" pitchFamily="2" charset="0"/>
            </a:endParaRPr>
          </a:p>
          <a:p>
            <a:r>
              <a:rPr lang="en-US" dirty="0">
                <a:solidFill>
                  <a:schemeClr val="bg2"/>
                </a:solidFill>
                <a:latin typeface="仿宋" panose="02010609060101010101" charset="-122"/>
                <a:ea typeface="仿宋" panose="02010609060101010101" charset="-122"/>
                <a:cs typeface="SF Pro" pitchFamily="2" charset="0"/>
              </a:rPr>
              <a:t>4th Oct 2022</a:t>
            </a:r>
            <a:endParaRPr lang="en-US" dirty="0">
              <a:solidFill>
                <a:schemeClr val="bg2"/>
              </a:solidFill>
              <a:latin typeface="仿宋" panose="02010609060101010101" charset="-122"/>
              <a:ea typeface="仿宋" panose="02010609060101010101" charset="-122"/>
              <a:cs typeface="SF Pro" pitchFamily="2"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rgbClr val="FF0000"/>
                </a:solidFill>
                <a:latin typeface="仿宋" panose="02010609060101010101" charset="-122"/>
                <a:ea typeface="仿宋" panose="02010609060101010101" charset="-122"/>
              </a:rPr>
              <a:t>We performed exploratory data analysis and determined the training labels.</a:t>
            </a:r>
            <a:endParaRPr lang="en-US" sz="2200" dirty="0">
              <a:solidFill>
                <a:srgbClr val="FF0000"/>
              </a:solidFill>
              <a:latin typeface="仿宋" panose="02010609060101010101" charset="-122"/>
              <a:ea typeface="仿宋" panose="02010609060101010101" charset="-122"/>
            </a:endParaRPr>
          </a:p>
          <a:p>
            <a:r>
              <a:rPr lang="en-US" sz="2200" dirty="0">
                <a:solidFill>
                  <a:srgbClr val="FF0000"/>
                </a:solidFill>
                <a:latin typeface="仿宋" panose="02010609060101010101" charset="-122"/>
                <a:ea typeface="仿宋" panose="02010609060101010101" charset="-122"/>
              </a:rPr>
              <a:t>We calculated the number of launches at each site, and the number and occurrence of each orbits</a:t>
            </a:r>
            <a:endParaRPr lang="en-US" sz="2200" dirty="0">
              <a:solidFill>
                <a:srgbClr val="FF0000"/>
              </a:solidFill>
              <a:latin typeface="仿宋" panose="02010609060101010101" charset="-122"/>
              <a:ea typeface="仿宋" panose="02010609060101010101" charset="-122"/>
            </a:endParaRPr>
          </a:p>
          <a:p>
            <a:r>
              <a:rPr lang="en-US" sz="2200" dirty="0">
                <a:solidFill>
                  <a:srgbClr val="FF0000"/>
                </a:solidFill>
                <a:latin typeface="仿宋" panose="02010609060101010101" charset="-122"/>
                <a:ea typeface="仿宋" panose="02010609060101010101" charset="-122"/>
              </a:rPr>
              <a:t>We created landing outcome label from outcome column and exported the results to csv.</a:t>
            </a:r>
            <a:endParaRPr lang="en-US" sz="2200" dirty="0">
              <a:solidFill>
                <a:srgbClr val="FF0000"/>
              </a:solidFill>
              <a:latin typeface="仿宋" panose="02010609060101010101" charset="-122"/>
              <a:ea typeface="仿宋" panose="02010609060101010101" charset="-122"/>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explored the data by visualizing the relationship between flight number and launch Site, payload and launch site, success rate of each orbit type, flight number and orbit</a:t>
            </a:r>
            <a:r>
              <a:rPr lang="en-US" sz="2200" dirty="0">
                <a:solidFill>
                  <a:schemeClr val="accent3">
                    <a:lumMod val="25000"/>
                  </a:schemeClr>
                </a:solidFill>
                <a:latin typeface="Abadi"/>
              </a:rPr>
              <a: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loaded the SpaceX dataset into a PostgreSQL database without leaving the </a:t>
            </a:r>
            <a:r>
              <a:rPr lang="en-US" sz="2200" dirty="0" err="1">
                <a:solidFill>
                  <a:srgbClr val="FF0000"/>
                </a:solidFill>
                <a:latin typeface="仿宋" panose="02010609060101010101" charset="-122"/>
                <a:ea typeface="仿宋" panose="02010609060101010101" charset="-122"/>
              </a:rPr>
              <a:t>jupyter</a:t>
            </a:r>
            <a:r>
              <a:rPr lang="en-US" sz="2200" dirty="0">
                <a:solidFill>
                  <a:srgbClr val="FF0000"/>
                </a:solidFill>
                <a:latin typeface="仿宋" panose="02010609060101010101" charset="-122"/>
                <a:ea typeface="仿宋" panose="02010609060101010101" charset="-122"/>
              </a:rPr>
              <a:t> notebook.</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applied EDA with SQL to get insight from the data. We wrote queries to find out for instance:</a:t>
            </a:r>
            <a:endParaRPr lang="en-US" sz="22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700" dirty="0">
                <a:solidFill>
                  <a:srgbClr val="FF0000"/>
                </a:solidFill>
                <a:latin typeface="仿宋" panose="02010609060101010101" charset="-122"/>
                <a:ea typeface="仿宋" panose="02010609060101010101" charset="-122"/>
              </a:rPr>
              <a:t>The names of unique launch sites in the space mission.</a:t>
            </a:r>
            <a:endParaRPr lang="en-US" sz="17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700" dirty="0">
                <a:solidFill>
                  <a:srgbClr val="FF0000"/>
                </a:solidFill>
                <a:latin typeface="仿宋" panose="02010609060101010101" charset="-122"/>
                <a:ea typeface="仿宋" panose="02010609060101010101" charset="-122"/>
              </a:rPr>
              <a:t>The total payload mass carried by boosters launched by NASA (CRS)</a:t>
            </a:r>
            <a:endParaRPr lang="en-US" sz="17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700" dirty="0">
                <a:solidFill>
                  <a:srgbClr val="FF0000"/>
                </a:solidFill>
                <a:latin typeface="仿宋" panose="02010609060101010101" charset="-122"/>
                <a:ea typeface="仿宋" panose="02010609060101010101" charset="-122"/>
              </a:rPr>
              <a:t>The average payload mass carried by booster version F9 v1.1</a:t>
            </a:r>
            <a:endParaRPr lang="en-US" sz="17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700" dirty="0">
                <a:solidFill>
                  <a:srgbClr val="FF0000"/>
                </a:solidFill>
                <a:latin typeface="仿宋" panose="02010609060101010101" charset="-122"/>
                <a:ea typeface="仿宋" panose="02010609060101010101" charset="-122"/>
              </a:rPr>
              <a:t>The total number of successful and failure mission outcomes</a:t>
            </a:r>
            <a:endParaRPr lang="en-US" sz="17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700" dirty="0">
                <a:solidFill>
                  <a:srgbClr val="FF0000"/>
                </a:solidFill>
                <a:latin typeface="仿宋" panose="02010609060101010101" charset="-122"/>
                <a:ea typeface="仿宋" panose="02010609060101010101" charset="-122"/>
              </a:rPr>
              <a:t>The failed landing outcomes in drone ship, their booster version and launch site names.</a:t>
            </a:r>
            <a:endParaRPr lang="en-US" sz="2200" dirty="0">
              <a:solidFill>
                <a:srgbClr val="FF0000"/>
              </a:solidFill>
              <a:latin typeface="仿宋" panose="02010609060101010101" charset="-122"/>
              <a:ea typeface="仿宋" panose="02010609060101010101" charset="-122"/>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marked all launch sites, and added map objects such as markers, circles, lines to mark the success or failure of launches for each site on the folium map.</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assigned the feature launch outcomes (failure or success) to class 0 and 1.i.e., 0 for failure, and 1 for success.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Using the color-labeled marker clusters, we identified which launch sites have relatively high success rate. </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calculated the distances between a launch site to its proximities. We answered some question for instance:</a:t>
            </a:r>
            <a:endParaRPr lang="en-US" sz="22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rgbClr val="FF0000"/>
                </a:solidFill>
                <a:latin typeface="仿宋" panose="02010609060101010101" charset="-122"/>
                <a:ea typeface="仿宋" panose="02010609060101010101" charset="-122"/>
              </a:rPr>
              <a:t>Are launch sites near railways, highways and coastlines.</a:t>
            </a:r>
            <a:endParaRPr lang="en-US" sz="18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rgbClr val="FF0000"/>
                </a:solidFill>
                <a:latin typeface="仿宋" panose="02010609060101010101" charset="-122"/>
                <a:ea typeface="仿宋" panose="02010609060101010101" charset="-122"/>
              </a:rPr>
              <a:t>Do launch sites keep certain distance away from cities.</a:t>
            </a:r>
            <a:endParaRPr lang="en-US" sz="1800" dirty="0">
              <a:solidFill>
                <a:srgbClr val="FF0000"/>
              </a:solidFill>
              <a:latin typeface="仿宋" panose="02010609060101010101" charset="-122"/>
              <a:ea typeface="仿宋" panose="02010609060101010101" charset="-122"/>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built an interactive dashboard with Plotly dash</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plotted pie charts showing the total launches by a certain sites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plotted scatter graph showing the relationship with Outcome and Payload Mass (Kg) for the different booster version.</a:t>
            </a:r>
            <a:endParaRPr lang="en-US" sz="2200" dirty="0">
              <a:solidFill>
                <a:srgbClr val="FF0000"/>
              </a:solidFill>
              <a:latin typeface="仿宋" panose="02010609060101010101" charset="-122"/>
              <a:ea typeface="仿宋" panose="02010609060101010101" charset="-122"/>
            </a:endParaRPr>
          </a:p>
          <a:p>
            <a:endParaRPr lang="en-US" sz="2200" dirty="0">
              <a:solidFill>
                <a:srgbClr val="FF0000"/>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loaded the data using </a:t>
            </a:r>
            <a:r>
              <a:rPr lang="en-US" sz="2200" dirty="0" err="1">
                <a:solidFill>
                  <a:srgbClr val="FF0000"/>
                </a:solidFill>
                <a:latin typeface="仿宋" panose="02010609060101010101" charset="-122"/>
                <a:ea typeface="仿宋" panose="02010609060101010101" charset="-122"/>
              </a:rPr>
              <a:t>numpy</a:t>
            </a:r>
            <a:r>
              <a:rPr lang="en-US" sz="2200" dirty="0">
                <a:solidFill>
                  <a:srgbClr val="FF0000"/>
                </a:solidFill>
                <a:latin typeface="仿宋" panose="02010609060101010101" charset="-122"/>
                <a:ea typeface="仿宋" panose="02010609060101010101" charset="-122"/>
              </a:rPr>
              <a:t> and pandas, transformed the data, split our data into training and testing.</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built different machine learning models and tune different hyperparameters using </a:t>
            </a:r>
            <a:r>
              <a:rPr lang="en-US" sz="2200" dirty="0" err="1">
                <a:solidFill>
                  <a:srgbClr val="FF0000"/>
                </a:solidFill>
                <a:latin typeface="仿宋" panose="02010609060101010101" charset="-122"/>
                <a:ea typeface="仿宋" panose="02010609060101010101" charset="-122"/>
              </a:rPr>
              <a:t>GridSearchCV</a:t>
            </a:r>
            <a:r>
              <a:rPr lang="en-US" sz="2200" dirty="0">
                <a:solidFill>
                  <a:srgbClr val="FF0000"/>
                </a:solidFill>
                <a:latin typeface="仿宋" panose="02010609060101010101" charset="-122"/>
                <a:ea typeface="仿宋" panose="02010609060101010101" charset="-122"/>
              </a:rPr>
              <a:t>.</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used accuracy as the metric for our model, improved the model using feature engineering and algorithm tuning.</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found the best performing classification model.</a:t>
            </a:r>
            <a:endParaRPr lang="en-US" sz="2200" dirty="0">
              <a:solidFill>
                <a:srgbClr val="FF0000"/>
              </a:solidFill>
              <a:latin typeface="仿宋" panose="02010609060101010101" charset="-122"/>
              <a:ea typeface="仿宋" panose="02010609060101010101" charset="-122"/>
            </a:endParaRPr>
          </a:p>
          <a:p>
            <a:pPr marL="0" indent="0">
              <a:buNone/>
            </a:pPr>
            <a:endParaRPr lang="en-US" sz="2200" dirty="0">
              <a:solidFill>
                <a:srgbClr val="FF0000"/>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Exploratory data analysis results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Interactive analytics demo in screenshots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Predictive analysis results</a:t>
            </a:r>
            <a:endParaRPr lang="en-US" sz="2200" dirty="0">
              <a:solidFill>
                <a:srgbClr val="FF0000"/>
              </a:solidFill>
              <a:latin typeface="仿宋" panose="02010609060101010101" charset="-122"/>
              <a:ea typeface="仿宋" panose="02010609060101010101" charset="-122"/>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From the plot, we found that the larger the flight amount at a launch site, the greater the success rate at a launch site.</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endParaRPr lang="en-US" sz="2200" dirty="0">
              <a:solidFill>
                <a:srgbClr val="FF0000"/>
              </a:solidFill>
              <a:latin typeface="仿宋" panose="02010609060101010101" charset="-122"/>
              <a:ea typeface="仿宋" panose="02010609060101010101" charset="-122"/>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FF0000"/>
                </a:solidFill>
                <a:latin typeface="仿宋" panose="02010609060101010101" charset="-122"/>
                <a:ea typeface="仿宋" panose="02010609060101010101" charset="-122"/>
                <a:cs typeface="+mj-cs"/>
              </a:rPr>
              <a:t>Payload vs. Launch Site</a:t>
            </a:r>
            <a:endParaRPr lang="en-US" sz="3200" kern="1200" dirty="0">
              <a:solidFill>
                <a:srgbClr val="FF0000"/>
              </a:solidFill>
              <a:latin typeface="仿宋" panose="02010609060101010101" charset="-122"/>
              <a:ea typeface="仿宋" panose="02010609060101010101" charset="-122"/>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Executive Summary</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Introduction</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Methodology</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Results</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Conclusion</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Appendix</a:t>
            </a:r>
            <a:endParaRPr lang="en-US" sz="2200" dirty="0">
              <a:solidFill>
                <a:schemeClr val="accent3">
                  <a:lumMod val="25000"/>
                </a:schemeClr>
              </a:solidFill>
              <a:latin typeface="仿宋" panose="02010609060101010101" charset="-122"/>
              <a:ea typeface="仿宋" panose="02010609060101010101" charset="-122"/>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75000" lnSpcReduction="10000"/>
          </a:bodyPr>
          <a:lstStyle/>
          <a:p>
            <a:pPr>
              <a:spcBef>
                <a:spcPts val="1400"/>
              </a:spcBef>
            </a:pPr>
            <a:r>
              <a:rPr lang="en-US" sz="2200" dirty="0">
                <a:solidFill>
                  <a:srgbClr val="FF0000"/>
                </a:solidFill>
                <a:latin typeface="仿宋" panose="02010609060101010101" charset="-122"/>
                <a:ea typeface="仿宋" panose="02010609060101010101" charset="-122"/>
              </a:rPr>
              <a:t>From the plot, we can see that ES-L1, GEO, HEO, SSO, VLEO had the most success rate.</a:t>
            </a:r>
            <a:endParaRPr lang="en-US" sz="2200" dirty="0">
              <a:solidFill>
                <a:srgbClr val="FF0000"/>
              </a:solidFill>
              <a:latin typeface="仿宋" panose="02010609060101010101" charset="-122"/>
              <a:ea typeface="仿宋" panose="02010609060101010101" charset="-122"/>
            </a:endParaRPr>
          </a:p>
          <a:p>
            <a:pPr>
              <a:spcBef>
                <a:spcPts val="1400"/>
              </a:spcBef>
            </a:pPr>
            <a:endParaRPr lang="en-US" sz="2200" dirty="0">
              <a:solidFill>
                <a:srgbClr val="FF0000"/>
              </a:solidFill>
              <a:latin typeface="仿宋" panose="02010609060101010101" charset="-122"/>
              <a:ea typeface="仿宋" panose="02010609060101010101" charset="-122"/>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The plot below shows the Flight Number vs. Orbit type. We observe that in the LEO orbit, success is related to the number of flights whereas in the GTO orbit, there is no relationship between flight number and the orbit.</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can observe that with heavy payloads, the successful landing are more for PO, LEO and ISS orbits.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endParaRPr lang="en-US" sz="2200" dirty="0">
              <a:solidFill>
                <a:srgbClr val="FF0000"/>
              </a:solidFill>
              <a:latin typeface="仿宋" panose="02010609060101010101" charset="-122"/>
              <a:ea typeface="仿宋" panose="02010609060101010101" charset="-122"/>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solidFill>
                  <a:srgbClr val="FF0000"/>
                </a:solidFill>
                <a:latin typeface="仿宋" panose="02010609060101010101" charset="-122"/>
                <a:ea typeface="仿宋" panose="02010609060101010101" charset="-122"/>
              </a:rPr>
              <a:t>From the plot, we can observe that success rate since 2013 kept on increasing till 2020.</a:t>
            </a:r>
            <a:endParaRPr lang="en-US" sz="2200" dirty="0">
              <a:solidFill>
                <a:srgbClr val="FF0000"/>
              </a:solidFill>
              <a:latin typeface="仿宋" panose="02010609060101010101" charset="-122"/>
              <a:ea typeface="仿宋" panose="02010609060101010101" charset="-122"/>
            </a:endParaRPr>
          </a:p>
          <a:p>
            <a:pPr>
              <a:spcBef>
                <a:spcPts val="1400"/>
              </a:spcBef>
            </a:pPr>
            <a:endParaRPr lang="en-US" sz="2200" dirty="0">
              <a:solidFill>
                <a:srgbClr val="FF0000"/>
              </a:solidFill>
              <a:latin typeface="仿宋" panose="02010609060101010101" charset="-122"/>
              <a:ea typeface="仿宋" panose="02010609060101010101" charset="-122"/>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solidFill>
                  <a:srgbClr val="FF0000"/>
                </a:solidFill>
                <a:latin typeface="仿宋" panose="02010609060101010101" charset="-122"/>
                <a:ea typeface="仿宋" panose="02010609060101010101" charset="-122"/>
              </a:rPr>
              <a:t>We used the key word </a:t>
            </a:r>
            <a:r>
              <a:rPr lang="en-US" sz="2200" b="1" dirty="0">
                <a:solidFill>
                  <a:srgbClr val="FF0000"/>
                </a:solidFill>
                <a:latin typeface="仿宋" panose="02010609060101010101" charset="-122"/>
                <a:ea typeface="仿宋" panose="02010609060101010101" charset="-122"/>
              </a:rPr>
              <a:t>DISTINCT</a:t>
            </a:r>
            <a:r>
              <a:rPr lang="en-US" sz="2200" dirty="0">
                <a:solidFill>
                  <a:srgbClr val="FF0000"/>
                </a:solidFill>
                <a:latin typeface="仿宋" panose="02010609060101010101" charset="-122"/>
                <a:ea typeface="仿宋" panose="02010609060101010101" charset="-122"/>
              </a:rPr>
              <a:t> to show only unique launch sites from the SpaceX data.</a:t>
            </a:r>
            <a:endParaRPr lang="en-US" sz="2200" dirty="0">
              <a:solidFill>
                <a:srgbClr val="FF0000"/>
              </a:solidFill>
              <a:latin typeface="仿宋" panose="02010609060101010101" charset="-122"/>
              <a:ea typeface="仿宋" panose="02010609060101010101" charset="-122"/>
            </a:endParaRPr>
          </a:p>
          <a:p>
            <a:pPr>
              <a:spcBef>
                <a:spcPts val="1400"/>
              </a:spcBef>
            </a:pPr>
            <a:endParaRPr lang="en-US" sz="2200" dirty="0">
              <a:solidFill>
                <a:srgbClr val="FF0000"/>
              </a:solidFill>
              <a:latin typeface="仿宋" panose="02010609060101010101" charset="-122"/>
              <a:ea typeface="仿宋" panose="02010609060101010101" charset="-122"/>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used the query above to display 5 records where launch sites begin with `CCA`</a:t>
            </a:r>
            <a:endParaRPr lang="en-US" sz="2200" dirty="0">
              <a:solidFill>
                <a:srgbClr val="FF0000"/>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calculated the total payload carried by boosters from NASA as 45596 using the query below</a:t>
            </a:r>
            <a:endParaRPr lang="en-US" sz="2200" dirty="0">
              <a:solidFill>
                <a:srgbClr val="FF0000"/>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solidFill>
                  <a:srgbClr val="FF0000"/>
                </a:solidFill>
                <a:latin typeface="仿宋" panose="02010609060101010101" charset="-122"/>
                <a:ea typeface="仿宋" panose="02010609060101010101" charset="-122"/>
              </a:rPr>
              <a:t>We calculated the average payload mass carried by booster version F9 v1.1 as 2928.4</a:t>
            </a:r>
            <a:endParaRPr lang="en-US" sz="2000" dirty="0">
              <a:solidFill>
                <a:srgbClr val="FF0000"/>
              </a:solidFill>
              <a:latin typeface="仿宋" panose="02010609060101010101" charset="-122"/>
              <a:ea typeface="仿宋" panose="02010609060101010101" charset="-122"/>
            </a:endParaRPr>
          </a:p>
          <a:p>
            <a:pPr>
              <a:spcBef>
                <a:spcPts val="1400"/>
              </a:spcBef>
            </a:pPr>
            <a:endParaRPr lang="en-US" sz="2000" dirty="0">
              <a:solidFill>
                <a:srgbClr val="FF0000"/>
              </a:solidFill>
              <a:latin typeface="仿宋" panose="02010609060101010101" charset="-122"/>
              <a:ea typeface="仿宋" panose="02010609060101010101" charset="-122"/>
            </a:endParaRPr>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solidFill>
                  <a:srgbClr val="FF0000"/>
                </a:solidFill>
                <a:latin typeface="仿宋" panose="02010609060101010101" charset="-122"/>
                <a:ea typeface="仿宋" panose="02010609060101010101" charset="-122"/>
              </a:rPr>
              <a:t>We observed that the dates of the first successful landing outcome on ground pad was 22</a:t>
            </a:r>
            <a:r>
              <a:rPr lang="en-US" sz="1800" baseline="30000" dirty="0">
                <a:solidFill>
                  <a:srgbClr val="FF0000"/>
                </a:solidFill>
                <a:latin typeface="仿宋" panose="02010609060101010101" charset="-122"/>
                <a:ea typeface="仿宋" panose="02010609060101010101" charset="-122"/>
              </a:rPr>
              <a:t>nd</a:t>
            </a:r>
            <a:r>
              <a:rPr lang="en-US" sz="1800" dirty="0">
                <a:solidFill>
                  <a:srgbClr val="FF0000"/>
                </a:solidFill>
                <a:latin typeface="仿宋" panose="02010609060101010101" charset="-122"/>
                <a:ea typeface="仿宋" panose="02010609060101010101" charset="-122"/>
              </a:rPr>
              <a:t> December 2015</a:t>
            </a:r>
            <a:endParaRPr lang="en-US" sz="1800" dirty="0">
              <a:solidFill>
                <a:srgbClr val="FF0000"/>
              </a:solidFill>
              <a:latin typeface="仿宋" panose="02010609060101010101" charset="-122"/>
              <a:ea typeface="仿宋" panose="02010609060101010101" charset="-122"/>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solidFill>
                  <a:srgbClr val="FF0000"/>
                </a:solidFill>
                <a:latin typeface="仿宋" panose="02010609060101010101" charset="-122"/>
                <a:ea typeface="仿宋" panose="02010609060101010101" charset="-122"/>
              </a:rPr>
              <a:t>We used the </a:t>
            </a:r>
            <a:r>
              <a:rPr lang="en-US" sz="2000" b="1" dirty="0">
                <a:solidFill>
                  <a:srgbClr val="FF0000"/>
                </a:solidFill>
                <a:latin typeface="仿宋" panose="02010609060101010101" charset="-122"/>
                <a:ea typeface="仿宋" panose="02010609060101010101" charset="-122"/>
              </a:rPr>
              <a:t>WHERE</a:t>
            </a:r>
            <a:r>
              <a:rPr lang="en-US" sz="2000" dirty="0">
                <a:solidFill>
                  <a:srgbClr val="FF0000"/>
                </a:solidFill>
                <a:latin typeface="仿宋" panose="02010609060101010101" charset="-122"/>
                <a:ea typeface="仿宋" panose="02010609060101010101" charset="-122"/>
              </a:rPr>
              <a:t> clause to filter for boosters which have successfully landed on drone ship and applied the </a:t>
            </a:r>
            <a:r>
              <a:rPr lang="en-US" sz="2000" b="1" dirty="0">
                <a:solidFill>
                  <a:srgbClr val="FF0000"/>
                </a:solidFill>
                <a:latin typeface="仿宋" panose="02010609060101010101" charset="-122"/>
                <a:ea typeface="仿宋" panose="02010609060101010101" charset="-122"/>
              </a:rPr>
              <a:t>AND</a:t>
            </a:r>
            <a:r>
              <a:rPr lang="en-US" sz="2000" dirty="0">
                <a:solidFill>
                  <a:srgbClr val="FF0000"/>
                </a:solidFill>
                <a:latin typeface="仿宋" panose="02010609060101010101" charset="-122"/>
                <a:ea typeface="仿宋" panose="02010609060101010101" charset="-122"/>
              </a:rPr>
              <a:t> condition to determine successful landing with payload mass greater than 4000 but less than 6000</a:t>
            </a:r>
            <a:endParaRPr lang="en-US" sz="2000" dirty="0">
              <a:solidFill>
                <a:srgbClr val="FF0000"/>
              </a:solidFill>
              <a:latin typeface="仿宋" panose="02010609060101010101" charset="-122"/>
              <a:ea typeface="仿宋" panose="02010609060101010101" charset="-122"/>
            </a:endParaRPr>
          </a:p>
          <a:p>
            <a:pPr>
              <a:spcBef>
                <a:spcPts val="1400"/>
              </a:spcBef>
            </a:pPr>
            <a:endParaRPr lang="en-US" sz="2000" dirty="0">
              <a:solidFill>
                <a:srgbClr val="FF0000"/>
              </a:solidFill>
              <a:latin typeface="仿宋" panose="02010609060101010101" charset="-122"/>
              <a:ea typeface="仿宋" panose="02010609060101010101" charset="-122"/>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Summary of methodologies</a:t>
            </a:r>
            <a:endParaRPr lang="en-US" sz="22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Data Collection through API</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Data Collection with Web Scraping</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Data Wrangling</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Exploratory Data Analysis with SQL</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Exploratory Data Analysis with Data Visualization</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Interactive Visual Analytics with Folium</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Machine Learning Prediction</a:t>
            </a:r>
            <a:endParaRPr lang="en-US" sz="18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仿宋" panose="02010609060101010101" charset="-122"/>
                <a:ea typeface="仿宋" panose="02010609060101010101" charset="-122"/>
              </a:rPr>
              <a:t>Summary of all results</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Exploratory Data Analysis result</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Interactive analytics in screenshots</a:t>
            </a:r>
            <a:endParaRPr lang="en-US" sz="1800" dirty="0">
              <a:solidFill>
                <a:schemeClr val="accent3">
                  <a:lumMod val="25000"/>
                </a:schemeClr>
              </a:solidFill>
              <a:latin typeface="仿宋" panose="02010609060101010101" charset="-122"/>
              <a:ea typeface="仿宋" panose="02010609060101010101" charset="-122"/>
            </a:endParaRPr>
          </a:p>
          <a:p>
            <a:pPr lvl="1">
              <a:lnSpc>
                <a:spcPct val="100000"/>
              </a:lnSpc>
              <a:spcBef>
                <a:spcPts val="1400"/>
              </a:spcBef>
              <a:buFontTx/>
              <a:buChar char="-"/>
            </a:pPr>
            <a:r>
              <a:rPr lang="en-US" sz="1800" dirty="0">
                <a:solidFill>
                  <a:schemeClr val="accent3">
                    <a:lumMod val="25000"/>
                  </a:schemeClr>
                </a:solidFill>
                <a:latin typeface="仿宋" panose="02010609060101010101" charset="-122"/>
                <a:ea typeface="仿宋" panose="02010609060101010101" charset="-122"/>
              </a:rPr>
              <a:t>Predictive Analytics result</a:t>
            </a:r>
            <a:endParaRPr lang="en-US" sz="18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endParaRPr lang="en-US" sz="2200" dirty="0">
              <a:solidFill>
                <a:schemeClr val="accent3">
                  <a:lumMod val="25000"/>
                </a:schemeClr>
              </a:solidFill>
              <a:latin typeface="仿宋" panose="02010609060101010101" charset="-122"/>
              <a:ea typeface="仿宋" panose="02010609060101010101" charset="-122"/>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solidFill>
                  <a:srgbClr val="FF0000"/>
                </a:solidFill>
                <a:latin typeface="仿宋" panose="02010609060101010101" charset="-122"/>
                <a:ea typeface="仿宋" panose="02010609060101010101" charset="-122"/>
              </a:rPr>
              <a:t>We used wildcard like ‘%’ to filter for </a:t>
            </a:r>
            <a:r>
              <a:rPr lang="en-US" sz="2000" b="1" dirty="0">
                <a:solidFill>
                  <a:srgbClr val="FF0000"/>
                </a:solidFill>
                <a:latin typeface="仿宋" panose="02010609060101010101" charset="-122"/>
                <a:ea typeface="仿宋" panose="02010609060101010101" charset="-122"/>
              </a:rPr>
              <a:t>WHERE</a:t>
            </a:r>
            <a:r>
              <a:rPr lang="en-US" sz="2000" dirty="0">
                <a:solidFill>
                  <a:srgbClr val="FF0000"/>
                </a:solidFill>
                <a:latin typeface="仿宋" panose="02010609060101010101" charset="-122"/>
                <a:ea typeface="仿宋" panose="02010609060101010101" charset="-122"/>
              </a:rPr>
              <a:t> </a:t>
            </a:r>
            <a:r>
              <a:rPr lang="en-US" sz="2000" dirty="0" err="1">
                <a:solidFill>
                  <a:srgbClr val="FF0000"/>
                </a:solidFill>
                <a:latin typeface="仿宋" panose="02010609060101010101" charset="-122"/>
                <a:ea typeface="仿宋" panose="02010609060101010101" charset="-122"/>
              </a:rPr>
              <a:t>MissionOutcome</a:t>
            </a:r>
            <a:r>
              <a:rPr lang="en-US" sz="2000" dirty="0">
                <a:solidFill>
                  <a:srgbClr val="FF0000"/>
                </a:solidFill>
                <a:latin typeface="仿宋" panose="02010609060101010101" charset="-122"/>
                <a:ea typeface="仿宋" panose="02010609060101010101" charset="-122"/>
              </a:rPr>
              <a:t> was a success or a failure.</a:t>
            </a:r>
            <a:r>
              <a:rPr lang="en-US" sz="2000" dirty="0">
                <a:latin typeface="Abadi" panose="020B0604020104020204" pitchFamily="34" charset="0"/>
              </a:rPr>
              <a:t>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solidFill>
                  <a:srgbClr val="FF0000"/>
                </a:solidFill>
                <a:latin typeface="仿宋" panose="02010609060101010101" charset="-122"/>
                <a:ea typeface="仿宋" panose="02010609060101010101" charset="-122"/>
              </a:rPr>
              <a:t>We determined the booster that have carried the maximum payload using a subquery in the </a:t>
            </a:r>
            <a:r>
              <a:rPr lang="en-US" sz="1700" b="1" dirty="0">
                <a:solidFill>
                  <a:srgbClr val="FF0000"/>
                </a:solidFill>
                <a:latin typeface="仿宋" panose="02010609060101010101" charset="-122"/>
                <a:ea typeface="仿宋" panose="02010609060101010101" charset="-122"/>
              </a:rPr>
              <a:t>WHERE</a:t>
            </a:r>
            <a:r>
              <a:rPr lang="en-US" sz="1700" dirty="0">
                <a:solidFill>
                  <a:srgbClr val="FF0000"/>
                </a:solidFill>
                <a:latin typeface="仿宋" panose="02010609060101010101" charset="-122"/>
                <a:ea typeface="仿宋" panose="02010609060101010101" charset="-122"/>
              </a:rPr>
              <a:t> clause and the </a:t>
            </a:r>
            <a:r>
              <a:rPr lang="en-US" sz="1700" b="1" dirty="0">
                <a:solidFill>
                  <a:srgbClr val="FF0000"/>
                </a:solidFill>
                <a:latin typeface="仿宋" panose="02010609060101010101" charset="-122"/>
                <a:ea typeface="仿宋" panose="02010609060101010101" charset="-122"/>
              </a:rPr>
              <a:t>MAX() </a:t>
            </a:r>
            <a:r>
              <a:rPr lang="en-US" sz="1700" dirty="0">
                <a:solidFill>
                  <a:srgbClr val="FF0000"/>
                </a:solidFill>
                <a:latin typeface="仿宋" panose="02010609060101010101" charset="-122"/>
                <a:ea typeface="仿宋" panose="02010609060101010101" charset="-122"/>
              </a:rPr>
              <a:t>function.</a:t>
            </a:r>
            <a:endParaRPr lang="en-US" sz="1700" dirty="0">
              <a:solidFill>
                <a:srgbClr val="FF0000"/>
              </a:solidFill>
              <a:latin typeface="仿宋" panose="02010609060101010101" charset="-122"/>
              <a:ea typeface="仿宋" panose="02010609060101010101" charset="-122"/>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used a combinations of the </a:t>
            </a:r>
            <a:r>
              <a:rPr lang="en-US" sz="2200" b="1" dirty="0">
                <a:solidFill>
                  <a:srgbClr val="FF0000"/>
                </a:solidFill>
                <a:latin typeface="仿宋" panose="02010609060101010101" charset="-122"/>
                <a:ea typeface="仿宋" panose="02010609060101010101" charset="-122"/>
              </a:rPr>
              <a:t>WHERE</a:t>
            </a:r>
            <a:r>
              <a:rPr lang="en-US" sz="2200" dirty="0">
                <a:solidFill>
                  <a:srgbClr val="FF0000"/>
                </a:solidFill>
                <a:latin typeface="仿宋" panose="02010609060101010101" charset="-122"/>
                <a:ea typeface="仿宋" panose="02010609060101010101" charset="-122"/>
              </a:rPr>
              <a:t> clause, </a:t>
            </a:r>
            <a:r>
              <a:rPr lang="en-US" sz="2200" b="1" dirty="0">
                <a:solidFill>
                  <a:srgbClr val="FF0000"/>
                </a:solidFill>
                <a:latin typeface="仿宋" panose="02010609060101010101" charset="-122"/>
                <a:ea typeface="仿宋" panose="02010609060101010101" charset="-122"/>
              </a:rPr>
              <a:t>LIKE</a:t>
            </a:r>
            <a:r>
              <a:rPr lang="en-US" sz="2200" dirty="0">
                <a:solidFill>
                  <a:srgbClr val="FF0000"/>
                </a:solidFill>
                <a:latin typeface="仿宋" panose="02010609060101010101" charset="-122"/>
                <a:ea typeface="仿宋" panose="02010609060101010101" charset="-122"/>
              </a:rPr>
              <a:t>, </a:t>
            </a:r>
            <a:r>
              <a:rPr lang="en-US" sz="2200" b="1" dirty="0">
                <a:solidFill>
                  <a:srgbClr val="FF0000"/>
                </a:solidFill>
                <a:latin typeface="仿宋" panose="02010609060101010101" charset="-122"/>
                <a:ea typeface="仿宋" panose="02010609060101010101" charset="-122"/>
              </a:rPr>
              <a:t>AND</a:t>
            </a:r>
            <a:r>
              <a:rPr lang="en-US" sz="2200" dirty="0">
                <a:solidFill>
                  <a:srgbClr val="FF0000"/>
                </a:solidFill>
                <a:latin typeface="仿宋" panose="02010609060101010101" charset="-122"/>
                <a:ea typeface="仿宋" panose="02010609060101010101" charset="-122"/>
              </a:rPr>
              <a:t>, and </a:t>
            </a:r>
            <a:r>
              <a:rPr lang="en-US" sz="2200" b="1" dirty="0">
                <a:solidFill>
                  <a:srgbClr val="FF0000"/>
                </a:solidFill>
                <a:latin typeface="仿宋" panose="02010609060101010101" charset="-122"/>
                <a:ea typeface="仿宋" panose="02010609060101010101" charset="-122"/>
              </a:rPr>
              <a:t>BETWEEN</a:t>
            </a:r>
            <a:r>
              <a:rPr lang="en-US" sz="2200" dirty="0">
                <a:solidFill>
                  <a:srgbClr val="FF0000"/>
                </a:solidFill>
                <a:latin typeface="仿宋" panose="02010609060101010101" charset="-122"/>
                <a:ea typeface="仿宋" panose="02010609060101010101" charset="-122"/>
              </a:rPr>
              <a:t> conditions to filter for failed landing outcomes in drone ship, their booster versions, and launch site names for year 2015</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endParaRPr lang="en-US" sz="2200" dirty="0">
              <a:solidFill>
                <a:srgbClr val="FF0000"/>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solidFill>
                  <a:srgbClr val="FF0000"/>
                </a:solidFill>
                <a:latin typeface="仿宋" panose="02010609060101010101" charset="-122"/>
                <a:ea typeface="仿宋" panose="02010609060101010101" charset="-122"/>
              </a:rPr>
              <a:t>We selected Landing outcomes and the </a:t>
            </a:r>
            <a:r>
              <a:rPr lang="en-US" sz="2000" b="1" dirty="0">
                <a:solidFill>
                  <a:srgbClr val="FF0000"/>
                </a:solidFill>
                <a:latin typeface="仿宋" panose="02010609060101010101" charset="-122"/>
                <a:ea typeface="仿宋" panose="02010609060101010101" charset="-122"/>
              </a:rPr>
              <a:t>COUNT</a:t>
            </a:r>
            <a:r>
              <a:rPr lang="en-US" sz="2000" dirty="0">
                <a:solidFill>
                  <a:srgbClr val="FF0000"/>
                </a:solidFill>
                <a:latin typeface="仿宋" panose="02010609060101010101" charset="-122"/>
                <a:ea typeface="仿宋" panose="02010609060101010101" charset="-122"/>
              </a:rPr>
              <a:t> of landing outcomes from the data and used the </a:t>
            </a:r>
            <a:r>
              <a:rPr lang="en-US" sz="2000" b="1" dirty="0">
                <a:solidFill>
                  <a:srgbClr val="FF0000"/>
                </a:solidFill>
                <a:latin typeface="仿宋" panose="02010609060101010101" charset="-122"/>
                <a:ea typeface="仿宋" panose="02010609060101010101" charset="-122"/>
              </a:rPr>
              <a:t>WHERE</a:t>
            </a:r>
            <a:r>
              <a:rPr lang="en-US" sz="2000" dirty="0">
                <a:solidFill>
                  <a:srgbClr val="FF0000"/>
                </a:solidFill>
                <a:latin typeface="仿宋" panose="02010609060101010101" charset="-122"/>
                <a:ea typeface="仿宋" panose="02010609060101010101" charset="-122"/>
              </a:rPr>
              <a:t> clause to filter for landing outcomes </a:t>
            </a:r>
            <a:r>
              <a:rPr lang="en-US" sz="2000" b="1" dirty="0">
                <a:solidFill>
                  <a:srgbClr val="FF0000"/>
                </a:solidFill>
                <a:latin typeface="仿宋" panose="02010609060101010101" charset="-122"/>
                <a:ea typeface="仿宋" panose="02010609060101010101" charset="-122"/>
              </a:rPr>
              <a:t>BETWEEN</a:t>
            </a:r>
            <a:r>
              <a:rPr lang="en-US" sz="2000" dirty="0">
                <a:solidFill>
                  <a:srgbClr val="FF0000"/>
                </a:solidFill>
                <a:latin typeface="仿宋" panose="02010609060101010101" charset="-122"/>
                <a:ea typeface="仿宋" panose="02010609060101010101" charset="-122"/>
              </a:rPr>
              <a:t> 2010-06-04 to 2010-03-20.</a:t>
            </a:r>
            <a:endParaRPr lang="en-US" sz="2000" dirty="0">
              <a:solidFill>
                <a:srgbClr val="FF0000"/>
              </a:solidFill>
              <a:latin typeface="仿宋" panose="02010609060101010101" charset="-122"/>
              <a:ea typeface="仿宋" panose="02010609060101010101" charset="-122"/>
            </a:endParaRPr>
          </a:p>
          <a:p>
            <a:pPr>
              <a:spcBef>
                <a:spcPts val="1400"/>
              </a:spcBef>
            </a:pPr>
            <a:r>
              <a:rPr lang="en-US" sz="2000" dirty="0">
                <a:solidFill>
                  <a:srgbClr val="FF0000"/>
                </a:solidFill>
                <a:latin typeface="仿宋" panose="02010609060101010101" charset="-122"/>
                <a:ea typeface="仿宋" panose="02010609060101010101" charset="-122"/>
              </a:rPr>
              <a:t>We applied the </a:t>
            </a:r>
            <a:r>
              <a:rPr lang="en-US" sz="2000" b="1" dirty="0">
                <a:solidFill>
                  <a:srgbClr val="FF0000"/>
                </a:solidFill>
                <a:latin typeface="仿宋" panose="02010609060101010101" charset="-122"/>
                <a:ea typeface="仿宋" panose="02010609060101010101" charset="-122"/>
              </a:rPr>
              <a:t>GROUP BY </a:t>
            </a:r>
            <a:r>
              <a:rPr lang="en-US" sz="2000" dirty="0">
                <a:solidFill>
                  <a:srgbClr val="FF0000"/>
                </a:solidFill>
                <a:latin typeface="仿宋" panose="02010609060101010101" charset="-122"/>
                <a:ea typeface="仿宋" panose="02010609060101010101" charset="-122"/>
              </a:rPr>
              <a:t>clause to group the landing outcomes and the </a:t>
            </a:r>
            <a:r>
              <a:rPr lang="en-US" sz="2000" b="1" dirty="0">
                <a:solidFill>
                  <a:srgbClr val="FF0000"/>
                </a:solidFill>
                <a:latin typeface="仿宋" panose="02010609060101010101" charset="-122"/>
                <a:ea typeface="仿宋" panose="02010609060101010101" charset="-122"/>
              </a:rPr>
              <a:t>ORDER BY </a:t>
            </a:r>
            <a:r>
              <a:rPr lang="en-US" sz="2000" dirty="0">
                <a:solidFill>
                  <a:srgbClr val="FF0000"/>
                </a:solidFill>
                <a:latin typeface="仿宋" panose="02010609060101010101" charset="-122"/>
                <a:ea typeface="仿宋" panose="02010609060101010101" charset="-122"/>
              </a:rPr>
              <a:t>clause to order the grouped landing outcome in descending order.</a:t>
            </a:r>
            <a:endParaRPr lang="en-US" sz="2000" dirty="0">
              <a:solidFill>
                <a:srgbClr val="FF0000"/>
              </a:solidFill>
              <a:latin typeface="仿宋" panose="02010609060101010101" charset="-122"/>
              <a:ea typeface="仿宋" panose="02010609060101010101" charset="-122"/>
            </a:endParaRPr>
          </a:p>
          <a:p>
            <a:pPr>
              <a:spcBef>
                <a:spcPts val="1400"/>
              </a:spcBef>
            </a:pPr>
            <a:endParaRPr lang="en-US" sz="2000" dirty="0">
              <a:solidFill>
                <a:srgbClr val="FF0000"/>
              </a:solidFill>
              <a:latin typeface="仿宋" panose="02010609060101010101" charset="-122"/>
              <a:ea typeface="仿宋" panose="02010609060101010101" charset="-122"/>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rgbClr val="FF0000"/>
                </a:solidFill>
                <a:latin typeface="仿宋" panose="02010609060101010101" charset="-122"/>
                <a:ea typeface="仿宋" panose="02010609060101010101" charset="-122"/>
              </a:rPr>
              <a:t>Project background and context</a:t>
            </a:r>
            <a:endParaRPr lang="en-US" sz="2200" dirty="0">
              <a:solidFill>
                <a:srgbClr val="FF0000"/>
              </a:solidFill>
              <a:latin typeface="仿宋" panose="02010609060101010101" charset="-122"/>
              <a:ea typeface="仿宋" panose="02010609060101010101" charset="-122"/>
            </a:endParaRPr>
          </a:p>
          <a:p>
            <a:pPr marL="457200" lvl="1" indent="0" algn="just">
              <a:spcBef>
                <a:spcPts val="1400"/>
              </a:spcBef>
              <a:buNone/>
            </a:pPr>
            <a:r>
              <a:rPr lang="en-US" sz="1800" dirty="0">
                <a:solidFill>
                  <a:srgbClr val="FF0000"/>
                </a:solidFill>
                <a:latin typeface="仿宋" panose="02010609060101010101" charset="-122"/>
                <a:ea typeface="仿宋" panose="02010609060101010101" charset="-122"/>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rgbClr val="FF0000"/>
              </a:solidFill>
              <a:latin typeface="仿宋" panose="02010609060101010101" charset="-122"/>
              <a:ea typeface="仿宋" panose="02010609060101010101" charset="-122"/>
            </a:endParaRPr>
          </a:p>
          <a:p>
            <a:pPr>
              <a:spcBef>
                <a:spcPts val="1400"/>
              </a:spcBef>
            </a:pPr>
            <a:r>
              <a:rPr lang="en-US" sz="2200" dirty="0">
                <a:solidFill>
                  <a:srgbClr val="FF0000"/>
                </a:solidFill>
                <a:latin typeface="仿宋" panose="02010609060101010101" charset="-122"/>
                <a:ea typeface="仿宋" panose="02010609060101010101" charset="-122"/>
              </a:rPr>
              <a:t>Problems you want to find answers</a:t>
            </a:r>
            <a:endParaRPr lang="en-US" sz="2200" dirty="0">
              <a:solidFill>
                <a:srgbClr val="FF0000"/>
              </a:solidFill>
              <a:latin typeface="仿宋" panose="02010609060101010101" charset="-122"/>
              <a:ea typeface="仿宋" panose="02010609060101010101" charset="-122"/>
            </a:endParaRPr>
          </a:p>
          <a:p>
            <a:pPr lvl="1">
              <a:spcBef>
                <a:spcPts val="1400"/>
              </a:spcBef>
              <a:buFontTx/>
              <a:buChar char="-"/>
            </a:pPr>
            <a:r>
              <a:rPr lang="en-US" sz="1800" dirty="0">
                <a:solidFill>
                  <a:srgbClr val="FF0000"/>
                </a:solidFill>
                <a:latin typeface="仿宋" panose="02010609060101010101" charset="-122"/>
                <a:ea typeface="仿宋" panose="02010609060101010101" charset="-122"/>
              </a:rPr>
              <a:t>What factors determine if the rocket will land successfully?</a:t>
            </a:r>
            <a:endParaRPr lang="en-US" sz="1800" dirty="0">
              <a:solidFill>
                <a:srgbClr val="FF0000"/>
              </a:solidFill>
              <a:latin typeface="仿宋" panose="02010609060101010101" charset="-122"/>
              <a:ea typeface="仿宋" panose="02010609060101010101" charset="-122"/>
            </a:endParaRPr>
          </a:p>
          <a:p>
            <a:pPr lvl="1">
              <a:spcBef>
                <a:spcPts val="1400"/>
              </a:spcBef>
              <a:buFontTx/>
              <a:buChar char="-"/>
            </a:pPr>
            <a:r>
              <a:rPr lang="en-US" sz="1800" dirty="0">
                <a:solidFill>
                  <a:srgbClr val="FF0000"/>
                </a:solidFill>
                <a:latin typeface="仿宋" panose="02010609060101010101" charset="-122"/>
                <a:ea typeface="仿宋" panose="02010609060101010101" charset="-122"/>
              </a:rPr>
              <a:t>The interaction amongst various features that determine the success rate of a successful landing.</a:t>
            </a:r>
            <a:endParaRPr lang="en-US" sz="1800" dirty="0">
              <a:solidFill>
                <a:srgbClr val="FF0000"/>
              </a:solidFill>
              <a:latin typeface="仿宋" panose="02010609060101010101" charset="-122"/>
              <a:ea typeface="仿宋" panose="02010609060101010101" charset="-122"/>
            </a:endParaRPr>
          </a:p>
          <a:p>
            <a:pPr lvl="1">
              <a:spcBef>
                <a:spcPts val="1400"/>
              </a:spcBef>
              <a:buFontTx/>
              <a:buChar char="-"/>
            </a:pPr>
            <a:r>
              <a:rPr lang="en-US" sz="1800" dirty="0">
                <a:solidFill>
                  <a:srgbClr val="FF0000"/>
                </a:solidFill>
                <a:latin typeface="仿宋" panose="02010609060101010101" charset="-122"/>
                <a:ea typeface="仿宋" panose="02010609060101010101" charset="-122"/>
              </a:rPr>
              <a:t>What operating conditions needs to be in place to ensure a successful landing program.</a:t>
            </a:r>
            <a:endParaRPr lang="en-US" sz="1800" dirty="0">
              <a:solidFill>
                <a:srgbClr val="FF0000"/>
              </a:solidFill>
              <a:latin typeface="仿宋" panose="02010609060101010101" charset="-122"/>
              <a:ea typeface="仿宋" panose="0201060906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solidFill>
                  <a:srgbClr val="FF0000"/>
                </a:solidFill>
                <a:latin typeface="仿宋" panose="02010609060101010101" charset="-122"/>
                <a:ea typeface="仿宋" panose="02010609060101010101" charset="-122"/>
              </a:rPr>
              <a:t>The decision tree classifier is the model with the highest classification accuracy</a:t>
            </a:r>
            <a:endParaRPr lang="en-US" sz="2200" dirty="0">
              <a:solidFill>
                <a:srgbClr val="FF0000"/>
              </a:solidFill>
              <a:latin typeface="仿宋" panose="02010609060101010101" charset="-122"/>
              <a:ea typeface="仿宋" panose="02010609060101010101" charset="-122"/>
            </a:endParaRPr>
          </a:p>
          <a:p>
            <a:pPr>
              <a:spcBef>
                <a:spcPts val="1400"/>
              </a:spcBef>
            </a:pPr>
            <a:endParaRPr lang="en-US" sz="2200" dirty="0">
              <a:solidFill>
                <a:srgbClr val="FF0000"/>
              </a:solidFill>
              <a:latin typeface="仿宋" panose="02010609060101010101" charset="-122"/>
              <a:ea typeface="仿宋" panose="02010609060101010101" charset="-122"/>
            </a:endParaRPr>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rgbClr val="FF0000"/>
              </a:solidFill>
              <a:latin typeface="仿宋" panose="02010609060101010101" charset="-122"/>
              <a:ea typeface="仿宋" panose="02010609060101010101" charset="-122"/>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rgbClr val="FF0000"/>
                </a:solidFill>
                <a:latin typeface="仿宋" panose="02010609060101010101" charset="-122"/>
                <a:ea typeface="仿宋" panose="02010609060101010101" charset="-122"/>
              </a:rPr>
              <a:t>We can conclude that:</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The larger the flight amount at a launch site, the greater the success rate at a launch site.</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Launch success rate started to increase in 2013 till 2020.</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Orbits ES-L1, GEO, HEO, SSO, VLEO had the most success rate.</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KSC LC-39A had the most successful launches of any sites.</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The Decision tree classifier is the best machine learning algorithm for this task.</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endParaRPr lang="en-US" sz="2200" dirty="0">
              <a:solidFill>
                <a:srgbClr val="FF0000"/>
              </a:solidFill>
              <a:latin typeface="仿宋" panose="02010609060101010101" charset="-122"/>
              <a:ea typeface="仿宋" panose="02010609060101010101" charset="-122"/>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FF0000"/>
                </a:solidFill>
                <a:latin typeface="仿宋" panose="02010609060101010101" charset="-122"/>
                <a:ea typeface="仿宋" panose="02010609060101010101" charset="-122"/>
              </a:rPr>
              <a:t>Executive Summary</a:t>
            </a:r>
            <a:endParaRPr lang="en-US" sz="8800" dirty="0">
              <a:solidFill>
                <a:srgbClr val="FF0000"/>
              </a:solidFill>
              <a:latin typeface="仿宋" panose="02010609060101010101" charset="-122"/>
              <a:ea typeface="仿宋" panose="02010609060101010101" charset="-122"/>
            </a:endParaRPr>
          </a:p>
          <a:p>
            <a:pPr>
              <a:lnSpc>
                <a:spcPct val="120000"/>
              </a:lnSpc>
              <a:spcBef>
                <a:spcPts val="1400"/>
              </a:spcBef>
            </a:pPr>
            <a:r>
              <a:rPr lang="en-US" sz="8800" dirty="0">
                <a:solidFill>
                  <a:srgbClr val="FF0000"/>
                </a:solidFill>
                <a:latin typeface="仿宋" panose="02010609060101010101" charset="-122"/>
                <a:ea typeface="仿宋" panose="02010609060101010101" charset="-122"/>
              </a:rPr>
              <a:t>Data collection methodology:</a:t>
            </a:r>
            <a:endParaRPr lang="en-US" sz="8800" dirty="0">
              <a:solidFill>
                <a:srgbClr val="FF0000"/>
              </a:solidFill>
              <a:latin typeface="仿宋" panose="02010609060101010101" charset="-122"/>
              <a:ea typeface="仿宋" panose="02010609060101010101" charset="-122"/>
            </a:endParaRPr>
          </a:p>
          <a:p>
            <a:pPr lvl="1">
              <a:lnSpc>
                <a:spcPct val="120000"/>
              </a:lnSpc>
              <a:spcBef>
                <a:spcPts val="1400"/>
              </a:spcBef>
            </a:pPr>
            <a:r>
              <a:rPr lang="en-US" sz="7600" dirty="0">
                <a:solidFill>
                  <a:srgbClr val="FF0000"/>
                </a:solidFill>
                <a:latin typeface="仿宋" panose="02010609060101010101" charset="-122"/>
                <a:ea typeface="仿宋" panose="02010609060101010101" charset="-122"/>
              </a:rPr>
              <a:t>Data was collected using SpaceX API and web scraping from Wikipedia. </a:t>
            </a:r>
            <a:endParaRPr lang="en-US" sz="7600" dirty="0">
              <a:solidFill>
                <a:srgbClr val="FF0000"/>
              </a:solidFill>
              <a:latin typeface="仿宋" panose="02010609060101010101" charset="-122"/>
              <a:ea typeface="仿宋" panose="02010609060101010101" charset="-122"/>
            </a:endParaRPr>
          </a:p>
          <a:p>
            <a:pPr>
              <a:lnSpc>
                <a:spcPct val="120000"/>
              </a:lnSpc>
              <a:spcBef>
                <a:spcPts val="1400"/>
              </a:spcBef>
            </a:pPr>
            <a:r>
              <a:rPr lang="en-US" sz="8800" dirty="0">
                <a:solidFill>
                  <a:srgbClr val="FF0000"/>
                </a:solidFill>
                <a:latin typeface="仿宋" panose="02010609060101010101" charset="-122"/>
                <a:ea typeface="仿宋" panose="02010609060101010101" charset="-122"/>
              </a:rPr>
              <a:t>Perform data wrangling</a:t>
            </a:r>
            <a:endParaRPr lang="en-US" sz="8800" dirty="0">
              <a:solidFill>
                <a:srgbClr val="FF0000"/>
              </a:solidFill>
              <a:latin typeface="仿宋" panose="02010609060101010101" charset="-122"/>
              <a:ea typeface="仿宋" panose="02010609060101010101" charset="-122"/>
            </a:endParaRPr>
          </a:p>
          <a:p>
            <a:pPr lvl="1">
              <a:lnSpc>
                <a:spcPct val="120000"/>
              </a:lnSpc>
              <a:spcBef>
                <a:spcPts val="1400"/>
              </a:spcBef>
            </a:pPr>
            <a:r>
              <a:rPr lang="en-US" sz="7600" dirty="0">
                <a:solidFill>
                  <a:srgbClr val="FF0000"/>
                </a:solidFill>
                <a:latin typeface="仿宋" panose="02010609060101010101" charset="-122"/>
                <a:ea typeface="仿宋" panose="02010609060101010101" charset="-122"/>
              </a:rPr>
              <a:t>One-hot encoding was applied to categorical features</a:t>
            </a:r>
            <a:endParaRPr lang="en-US" sz="7600" dirty="0">
              <a:solidFill>
                <a:srgbClr val="FF0000"/>
              </a:solidFill>
              <a:latin typeface="仿宋" panose="02010609060101010101" charset="-122"/>
              <a:ea typeface="仿宋" panose="02010609060101010101" charset="-122"/>
            </a:endParaRPr>
          </a:p>
          <a:p>
            <a:pPr>
              <a:lnSpc>
                <a:spcPct val="120000"/>
              </a:lnSpc>
              <a:spcBef>
                <a:spcPts val="1400"/>
              </a:spcBef>
            </a:pPr>
            <a:r>
              <a:rPr lang="en-US" sz="8800" dirty="0">
                <a:solidFill>
                  <a:srgbClr val="FF0000"/>
                </a:solidFill>
                <a:latin typeface="仿宋" panose="02010609060101010101" charset="-122"/>
                <a:ea typeface="仿宋" panose="02010609060101010101" charset="-122"/>
              </a:rPr>
              <a:t>Perform exploratory data analysis (EDA) using visualization and SQL</a:t>
            </a:r>
            <a:endParaRPr lang="en-US" sz="8800" dirty="0">
              <a:solidFill>
                <a:srgbClr val="FF0000"/>
              </a:solidFill>
              <a:latin typeface="仿宋" panose="02010609060101010101" charset="-122"/>
              <a:ea typeface="仿宋" panose="02010609060101010101" charset="-122"/>
            </a:endParaRPr>
          </a:p>
          <a:p>
            <a:pPr>
              <a:lnSpc>
                <a:spcPct val="120000"/>
              </a:lnSpc>
              <a:spcBef>
                <a:spcPts val="1400"/>
              </a:spcBef>
            </a:pPr>
            <a:r>
              <a:rPr lang="en-US" sz="8800" dirty="0">
                <a:solidFill>
                  <a:srgbClr val="FF0000"/>
                </a:solidFill>
                <a:latin typeface="仿宋" panose="02010609060101010101" charset="-122"/>
                <a:ea typeface="仿宋" panose="02010609060101010101" charset="-122"/>
              </a:rPr>
              <a:t>Perform interactive visual analytics using Folium and Plotly Dash</a:t>
            </a:r>
            <a:endParaRPr lang="en-US" sz="8800" dirty="0">
              <a:solidFill>
                <a:srgbClr val="FF0000"/>
              </a:solidFill>
              <a:latin typeface="仿宋" panose="02010609060101010101" charset="-122"/>
              <a:ea typeface="仿宋" panose="02010609060101010101" charset="-122"/>
            </a:endParaRPr>
          </a:p>
          <a:p>
            <a:pPr>
              <a:lnSpc>
                <a:spcPct val="120000"/>
              </a:lnSpc>
              <a:spcBef>
                <a:spcPts val="1400"/>
              </a:spcBef>
            </a:pPr>
            <a:r>
              <a:rPr lang="en-US" sz="8800" dirty="0">
                <a:solidFill>
                  <a:srgbClr val="FF0000"/>
                </a:solidFill>
                <a:latin typeface="仿宋" panose="02010609060101010101" charset="-122"/>
                <a:ea typeface="仿宋" panose="02010609060101010101" charset="-122"/>
              </a:rPr>
              <a:t>Perform predictive analysis using classification models</a:t>
            </a:r>
            <a:endParaRPr lang="en-US" sz="8800" dirty="0">
              <a:solidFill>
                <a:srgbClr val="FF0000"/>
              </a:solidFill>
              <a:latin typeface="仿宋" panose="02010609060101010101" charset="-122"/>
              <a:ea typeface="仿宋" panose="02010609060101010101" charset="-122"/>
            </a:endParaRPr>
          </a:p>
          <a:p>
            <a:pPr lvl="1">
              <a:lnSpc>
                <a:spcPct val="120000"/>
              </a:lnSpc>
              <a:spcBef>
                <a:spcPts val="1400"/>
              </a:spcBef>
            </a:pPr>
            <a:r>
              <a:rPr lang="en-US" sz="7600" dirty="0">
                <a:solidFill>
                  <a:srgbClr val="FF0000"/>
                </a:solidFill>
                <a:latin typeface="仿宋" panose="02010609060101010101" charset="-122"/>
                <a:ea typeface="仿宋" panose="02010609060101010101" charset="-122"/>
              </a:rPr>
              <a:t>How to build, tune, evaluate classification models</a:t>
            </a:r>
            <a:endParaRPr lang="en-US" sz="7600" dirty="0">
              <a:solidFill>
                <a:srgbClr val="FF0000"/>
              </a:solidFill>
              <a:latin typeface="仿宋" panose="02010609060101010101" charset="-122"/>
              <a:ea typeface="仿宋" panose="02010609060101010101" charset="-122"/>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rgbClr val="FF0000"/>
                </a:solidFill>
                <a:latin typeface="仿宋" panose="02010609060101010101" charset="-122"/>
                <a:ea typeface="仿宋" panose="02010609060101010101" charset="-122"/>
              </a:rPr>
              <a:t>The data was collected using various methods</a:t>
            </a:r>
            <a:endParaRPr lang="en-US" sz="2200" dirty="0">
              <a:solidFill>
                <a:srgbClr val="FF0000"/>
              </a:solidFill>
              <a:latin typeface="仿宋" panose="02010609060101010101" charset="-122"/>
              <a:ea typeface="仿宋" panose="02010609060101010101" charset="-122"/>
            </a:endParaRPr>
          </a:p>
          <a:p>
            <a:pPr lvl="1" algn="just">
              <a:lnSpc>
                <a:spcPct val="100000"/>
              </a:lnSpc>
              <a:spcBef>
                <a:spcPts val="1400"/>
              </a:spcBef>
              <a:buFontTx/>
              <a:buChar char="-"/>
            </a:pPr>
            <a:r>
              <a:rPr lang="en-US" sz="1900" dirty="0">
                <a:solidFill>
                  <a:srgbClr val="FF0000"/>
                </a:solidFill>
                <a:latin typeface="仿宋" panose="02010609060101010101" charset="-122"/>
                <a:ea typeface="仿宋" panose="02010609060101010101" charset="-122"/>
              </a:rPr>
              <a:t>Data collection was done using get request to the SpaceX API.</a:t>
            </a:r>
            <a:endParaRPr lang="en-US" sz="1900" dirty="0">
              <a:solidFill>
                <a:srgbClr val="FF0000"/>
              </a:solidFill>
              <a:latin typeface="仿宋" panose="02010609060101010101" charset="-122"/>
              <a:ea typeface="仿宋" panose="02010609060101010101" charset="-122"/>
            </a:endParaRPr>
          </a:p>
          <a:p>
            <a:pPr lvl="1" algn="just">
              <a:lnSpc>
                <a:spcPct val="100000"/>
              </a:lnSpc>
              <a:spcBef>
                <a:spcPts val="1400"/>
              </a:spcBef>
              <a:buFontTx/>
              <a:buChar char="-"/>
            </a:pPr>
            <a:r>
              <a:rPr lang="en-US" sz="1900" dirty="0">
                <a:solidFill>
                  <a:srgbClr val="FF0000"/>
                </a:solidFill>
                <a:latin typeface="仿宋" panose="02010609060101010101" charset="-122"/>
                <a:ea typeface="仿宋" panose="02010609060101010101" charset="-122"/>
              </a:rPr>
              <a:t>Next, we decoded the response content as a Json using .json() function call and turn it into a pandas </a:t>
            </a:r>
            <a:r>
              <a:rPr lang="en-US" sz="1900" dirty="0" err="1">
                <a:solidFill>
                  <a:srgbClr val="FF0000"/>
                </a:solidFill>
                <a:latin typeface="仿宋" panose="02010609060101010101" charset="-122"/>
                <a:ea typeface="仿宋" panose="02010609060101010101" charset="-122"/>
              </a:rPr>
              <a:t>dataframe</a:t>
            </a:r>
            <a:r>
              <a:rPr lang="en-US" sz="1900" dirty="0">
                <a:solidFill>
                  <a:srgbClr val="FF0000"/>
                </a:solidFill>
                <a:latin typeface="仿宋" panose="02010609060101010101" charset="-122"/>
                <a:ea typeface="仿宋" panose="02010609060101010101" charset="-122"/>
              </a:rPr>
              <a:t> using .</a:t>
            </a:r>
            <a:r>
              <a:rPr lang="en-US" sz="1900" dirty="0" err="1">
                <a:solidFill>
                  <a:srgbClr val="FF0000"/>
                </a:solidFill>
                <a:latin typeface="仿宋" panose="02010609060101010101" charset="-122"/>
                <a:ea typeface="仿宋" panose="02010609060101010101" charset="-122"/>
              </a:rPr>
              <a:t>json_normalize</a:t>
            </a:r>
            <a:r>
              <a:rPr lang="en-US" sz="1900" dirty="0">
                <a:solidFill>
                  <a:srgbClr val="FF0000"/>
                </a:solidFill>
                <a:latin typeface="仿宋" panose="02010609060101010101" charset="-122"/>
                <a:ea typeface="仿宋" panose="02010609060101010101" charset="-122"/>
              </a:rPr>
              <a:t>().</a:t>
            </a:r>
            <a:endParaRPr lang="en-US" sz="1900" dirty="0">
              <a:solidFill>
                <a:srgbClr val="FF0000"/>
              </a:solidFill>
              <a:latin typeface="仿宋" panose="02010609060101010101" charset="-122"/>
              <a:ea typeface="仿宋" panose="02010609060101010101" charset="-122"/>
            </a:endParaRPr>
          </a:p>
          <a:p>
            <a:pPr lvl="1" algn="just">
              <a:lnSpc>
                <a:spcPct val="100000"/>
              </a:lnSpc>
              <a:spcBef>
                <a:spcPts val="1400"/>
              </a:spcBef>
              <a:buFontTx/>
              <a:buChar char="-"/>
            </a:pPr>
            <a:r>
              <a:rPr lang="en-US" sz="1900" dirty="0">
                <a:solidFill>
                  <a:srgbClr val="FF0000"/>
                </a:solidFill>
                <a:latin typeface="仿宋" panose="02010609060101010101" charset="-122"/>
                <a:ea typeface="仿宋" panose="02010609060101010101" charset="-122"/>
              </a:rPr>
              <a:t>We then cleaned the data, checked for missing values and fill in missing values where necessary.</a:t>
            </a:r>
            <a:endParaRPr lang="en-US" sz="1900" dirty="0">
              <a:solidFill>
                <a:srgbClr val="FF0000"/>
              </a:solidFill>
              <a:latin typeface="仿宋" panose="02010609060101010101" charset="-122"/>
              <a:ea typeface="仿宋" panose="02010609060101010101" charset="-122"/>
            </a:endParaRPr>
          </a:p>
          <a:p>
            <a:pPr lvl="1" algn="just">
              <a:lnSpc>
                <a:spcPct val="100000"/>
              </a:lnSpc>
              <a:spcBef>
                <a:spcPts val="1400"/>
              </a:spcBef>
              <a:buFontTx/>
              <a:buChar char="-"/>
            </a:pPr>
            <a:r>
              <a:rPr lang="en-US" sz="1900" dirty="0">
                <a:solidFill>
                  <a:srgbClr val="FF0000"/>
                </a:solidFill>
                <a:latin typeface="仿宋" panose="02010609060101010101" charset="-122"/>
                <a:ea typeface="仿宋" panose="02010609060101010101" charset="-122"/>
              </a:rPr>
              <a:t>In addition, we performed web scraping from Wikipedia for Falcon 9 launch records with BeautifulSoup. </a:t>
            </a:r>
            <a:endParaRPr lang="en-US" sz="1900" dirty="0">
              <a:solidFill>
                <a:srgbClr val="FF0000"/>
              </a:solidFill>
              <a:latin typeface="仿宋" panose="02010609060101010101" charset="-122"/>
              <a:ea typeface="仿宋" panose="02010609060101010101" charset="-122"/>
            </a:endParaRPr>
          </a:p>
          <a:p>
            <a:pPr lvl="1" algn="just">
              <a:lnSpc>
                <a:spcPct val="100000"/>
              </a:lnSpc>
              <a:spcBef>
                <a:spcPts val="1400"/>
              </a:spcBef>
              <a:buFontTx/>
              <a:buChar char="-"/>
            </a:pPr>
            <a:r>
              <a:rPr lang="en-US" sz="1900" dirty="0">
                <a:solidFill>
                  <a:srgbClr val="FF0000"/>
                </a:solidFill>
                <a:latin typeface="仿宋" panose="02010609060101010101" charset="-122"/>
                <a:ea typeface="仿宋" panose="02010609060101010101" charset="-122"/>
              </a:rPr>
              <a:t>The objective was to extract the launch records as HTML table, parse the table and convert it to a pandas </a:t>
            </a:r>
            <a:r>
              <a:rPr lang="en-US" sz="1900" dirty="0" err="1">
                <a:solidFill>
                  <a:srgbClr val="FF0000"/>
                </a:solidFill>
                <a:latin typeface="仿宋" panose="02010609060101010101" charset="-122"/>
                <a:ea typeface="仿宋" panose="02010609060101010101" charset="-122"/>
              </a:rPr>
              <a:t>dataframe</a:t>
            </a:r>
            <a:r>
              <a:rPr lang="en-US" sz="1900" dirty="0">
                <a:solidFill>
                  <a:srgbClr val="FF0000"/>
                </a:solidFill>
                <a:latin typeface="仿宋" panose="02010609060101010101" charset="-122"/>
                <a:ea typeface="仿宋" panose="02010609060101010101" charset="-122"/>
              </a:rPr>
              <a:t> for future analysis.</a:t>
            </a:r>
            <a:endParaRPr lang="en-US" sz="1900" dirty="0">
              <a:solidFill>
                <a:srgbClr val="FF0000"/>
              </a:solidFill>
              <a:latin typeface="仿宋" panose="02010609060101010101" charset="-122"/>
              <a:ea typeface="仿宋" panose="02010609060101010101" charset="-122"/>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used the get request to the SpaceX API to collect data, clean the requested data and did some basic data wrangling and formatting.</a:t>
            </a:r>
            <a:endParaRPr lang="en-US" sz="2200" dirty="0">
              <a:solidFill>
                <a:srgbClr val="FF0000"/>
              </a:solidFill>
              <a:latin typeface="仿宋" panose="02010609060101010101" charset="-122"/>
              <a:ea typeface="仿宋" panose="02010609060101010101" charset="-122"/>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rgbClr val="FF0000"/>
                </a:solidFill>
                <a:latin typeface="仿宋" panose="02010609060101010101" charset="-122"/>
                <a:ea typeface="仿宋" panose="02010609060101010101" charset="-122"/>
              </a:rPr>
              <a:t>We applied web scrapping to webscrap Falcon 9 launch records with BeautifulSoup </a:t>
            </a:r>
            <a:endParaRPr lang="en-US" sz="2200" dirty="0">
              <a:solidFill>
                <a:srgbClr val="FF0000"/>
              </a:solidFill>
              <a:latin typeface="仿宋" panose="02010609060101010101" charset="-122"/>
              <a:ea typeface="仿宋" panose="02010609060101010101" charset="-122"/>
            </a:endParaRPr>
          </a:p>
          <a:p>
            <a:pPr>
              <a:lnSpc>
                <a:spcPct val="100000"/>
              </a:lnSpc>
              <a:spcBef>
                <a:spcPts val="1400"/>
              </a:spcBef>
            </a:pPr>
            <a:r>
              <a:rPr lang="en-US" sz="2200" dirty="0">
                <a:solidFill>
                  <a:srgbClr val="FF0000"/>
                </a:solidFill>
                <a:latin typeface="仿宋" panose="02010609060101010101" charset="-122"/>
                <a:ea typeface="仿宋" panose="02010609060101010101" charset="-122"/>
              </a:rPr>
              <a:t>We parsed the table and converted it into a pandas </a:t>
            </a:r>
            <a:r>
              <a:rPr lang="en-US" sz="2200" dirty="0" err="1">
                <a:solidFill>
                  <a:srgbClr val="FF0000"/>
                </a:solidFill>
                <a:latin typeface="仿宋" panose="02010609060101010101" charset="-122"/>
                <a:ea typeface="仿宋" panose="02010609060101010101" charset="-122"/>
              </a:rPr>
              <a:t>dataframe</a:t>
            </a:r>
            <a:r>
              <a:rPr lang="en-US" sz="2200" dirty="0">
                <a:solidFill>
                  <a:srgbClr val="FF0000"/>
                </a:solidFill>
                <a:latin typeface="仿宋" panose="02010609060101010101" charset="-122"/>
                <a:ea typeface="仿宋" panose="02010609060101010101" charset="-122"/>
              </a:rPr>
              <a:t>.</a:t>
            </a:r>
            <a:endParaRPr lang="en-US" sz="2200" dirty="0">
              <a:solidFill>
                <a:srgbClr val="FF0000"/>
              </a:solidFill>
              <a:latin typeface="仿宋" panose="02010609060101010101" charset="-122"/>
              <a:ea typeface="仿宋" panose="02010609060101010101" charset="-122"/>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OTE1NjdlYTc2MGM5YTlhYjMxODcwMmI3M2ZkN2U5O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8795</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Yu Gothic UI</vt:lpstr>
      <vt:lpstr>Abadi</vt:lpstr>
      <vt:lpstr>微软雅黑</vt:lpstr>
      <vt:lpstr>Arial Unicode MS</vt:lpstr>
      <vt:lpstr>Calibri</vt:lpstr>
      <vt:lpstr>等线</vt:lpstr>
      <vt:lpstr>Calibri</vt:lpstr>
      <vt:lpstr>Calibri Light</vt:lpstr>
      <vt:lpstr>新宋体</vt:lpstr>
      <vt:lpstr>仿宋</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WPS_1175335693</cp:lastModifiedBy>
  <cp:revision>208</cp:revision>
  <dcterms:created xsi:type="dcterms:W3CDTF">2021-04-29T18:58:00Z</dcterms:created>
  <dcterms:modified xsi:type="dcterms:W3CDTF">2023-07-31T03:53:47Z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E20A8C72472B47ABB1D05878E1D58B88_13</vt:lpwstr>
  </property>
  <property fmtid="{D5CDD505-2E9C-101B-9397-08002B2CF9AE}" pid="4" name="KSOProductBuildVer">
    <vt:lpwstr>2052-12.1.0.15120</vt:lpwstr>
  </property>
</Properties>
</file>